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6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0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BC6F-B4B8-4B1D-96B7-6074A57DDA0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99A5-14D6-4066-851F-81EF8D8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1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 smtClean="0">
                <a:solidFill>
                  <a:srgbClr val="002060"/>
                </a:solidFill>
              </a:rPr>
              <a:t>Правилник о оцењивању ученика у основном образовању и васпитању (2024.)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(новине које доноси – издвојено)</a:t>
            </a: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89" y="4611756"/>
            <a:ext cx="2267221" cy="18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0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3.1. </a:t>
            </a:r>
            <a:r>
              <a:rPr lang="sr-Cyrl-RS" dirty="0"/>
              <a:t>Одредбе Правилника које се односе на наставника, дефектолога и стручног сарадника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Члан</a:t>
            </a:r>
            <a:r>
              <a:rPr lang="en-US" dirty="0"/>
              <a:t> 5. </a:t>
            </a:r>
            <a:r>
              <a:rPr lang="en-US" dirty="0" err="1"/>
              <a:t>Став</a:t>
            </a:r>
            <a:r>
              <a:rPr lang="en-US" dirty="0"/>
              <a:t> 8. и </a:t>
            </a:r>
            <a:r>
              <a:rPr lang="en-US" dirty="0" err="1"/>
              <a:t>Став</a:t>
            </a:r>
            <a:r>
              <a:rPr lang="en-US" dirty="0"/>
              <a:t> 11. </a:t>
            </a:r>
            <a:r>
              <a:rPr lang="en-US" b="1" dirty="0"/>
              <a:t>У </a:t>
            </a:r>
            <a:r>
              <a:rPr lang="en-US" b="1" dirty="0" err="1"/>
              <a:t>случају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родитељи</a:t>
            </a:r>
            <a:r>
              <a:rPr lang="en-US" b="1" dirty="0"/>
              <a:t> </a:t>
            </a:r>
            <a:r>
              <a:rPr lang="en-US" b="1" dirty="0" err="1"/>
              <a:t>више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err="1"/>
              <a:t>половине</a:t>
            </a:r>
            <a:r>
              <a:rPr lang="en-US" b="1" dirty="0"/>
              <a:t> </a:t>
            </a:r>
            <a:r>
              <a:rPr lang="en-US" b="1" dirty="0" err="1"/>
              <a:t>ученика</a:t>
            </a:r>
            <a:r>
              <a:rPr lang="en-US" b="1" dirty="0"/>
              <a:t> </a:t>
            </a:r>
            <a:r>
              <a:rPr lang="en-US" b="1" dirty="0" err="1"/>
              <a:t>из</a:t>
            </a:r>
            <a:r>
              <a:rPr lang="en-US" b="1" dirty="0"/>
              <a:t> </a:t>
            </a:r>
            <a:r>
              <a:rPr lang="en-US" b="1" dirty="0" err="1"/>
              <a:t>истог</a:t>
            </a:r>
            <a:r>
              <a:rPr lang="en-US" b="1" dirty="0"/>
              <a:t> </a:t>
            </a:r>
            <a:r>
              <a:rPr lang="en-US" b="1" dirty="0" err="1"/>
              <a:t>одељења</a:t>
            </a:r>
            <a:r>
              <a:rPr lang="en-US" b="1" dirty="0"/>
              <a:t> </a:t>
            </a:r>
            <a:r>
              <a:rPr lang="en-US" b="1" dirty="0" err="1"/>
              <a:t>сматрају</a:t>
            </a:r>
            <a:r>
              <a:rPr lang="en-US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одређени</a:t>
            </a:r>
            <a:r>
              <a:rPr lang="en-US" b="1" dirty="0"/>
              <a:t> </a:t>
            </a:r>
            <a:r>
              <a:rPr lang="en-US" b="1" dirty="0" err="1"/>
              <a:t>наставник</a:t>
            </a:r>
            <a:r>
              <a:rPr lang="en-US" dirty="0"/>
              <a:t> </a:t>
            </a:r>
            <a:r>
              <a:rPr lang="en-US" dirty="0" err="1"/>
              <a:t>наставу</a:t>
            </a:r>
            <a:r>
              <a:rPr lang="en-US" dirty="0"/>
              <a:t> и </a:t>
            </a:r>
            <a:r>
              <a:rPr lang="en-US" dirty="0" err="1"/>
              <a:t>друге</a:t>
            </a:r>
            <a:r>
              <a:rPr lang="en-US" dirty="0"/>
              <a:t> </a:t>
            </a:r>
            <a:r>
              <a:rPr lang="en-US" dirty="0" err="1"/>
              <a:t>облике</a:t>
            </a:r>
            <a:r>
              <a:rPr lang="en-US" dirty="0"/>
              <a:t> </a:t>
            </a:r>
            <a:r>
              <a:rPr lang="en-US" dirty="0" err="1"/>
              <a:t>образовно-васпитног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, </a:t>
            </a:r>
            <a:r>
              <a:rPr lang="en-US" dirty="0" err="1"/>
              <a:t>вредновање</a:t>
            </a:r>
            <a:r>
              <a:rPr lang="en-US" dirty="0"/>
              <a:t>, </a:t>
            </a:r>
            <a:r>
              <a:rPr lang="en-US" dirty="0" err="1"/>
              <a:t>праћење</a:t>
            </a:r>
            <a:r>
              <a:rPr lang="en-US" dirty="0"/>
              <a:t>, </a:t>
            </a:r>
            <a:r>
              <a:rPr lang="en-US" dirty="0" err="1"/>
              <a:t>проверавање</a:t>
            </a:r>
            <a:r>
              <a:rPr lang="en-US" dirty="0"/>
              <a:t> и </a:t>
            </a:r>
            <a:r>
              <a:rPr lang="en-US" dirty="0" err="1"/>
              <a:t>оцењивање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b="1" dirty="0" err="1"/>
              <a:t>не</a:t>
            </a:r>
            <a:r>
              <a:rPr lang="en-US" b="1" dirty="0"/>
              <a:t> </a:t>
            </a:r>
            <a:r>
              <a:rPr lang="en-US" b="1" dirty="0" err="1"/>
              <a:t>спроводи</a:t>
            </a:r>
            <a:r>
              <a:rPr lang="en-US" b="1" dirty="0"/>
              <a:t> у </a:t>
            </a:r>
            <a:r>
              <a:rPr lang="en-US" b="1" dirty="0" err="1"/>
              <a:t>складу</a:t>
            </a:r>
            <a:r>
              <a:rPr lang="en-US" b="1" dirty="0"/>
              <a:t>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законом</a:t>
            </a:r>
            <a:r>
              <a:rPr lang="en-US" b="1" dirty="0"/>
              <a:t> и </a:t>
            </a:r>
            <a:r>
              <a:rPr lang="en-US" b="1" dirty="0" err="1"/>
              <a:t>овим</a:t>
            </a:r>
            <a:r>
              <a:rPr lang="en-US" b="1" dirty="0"/>
              <a:t> </a:t>
            </a:r>
            <a:r>
              <a:rPr lang="en-US" b="1" dirty="0" err="1"/>
              <a:t>правилником</a:t>
            </a:r>
            <a:r>
              <a:rPr lang="en-US" dirty="0"/>
              <a:t>, </a:t>
            </a:r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en-US" dirty="0" err="1"/>
              <a:t>процедуру</a:t>
            </a:r>
            <a:r>
              <a:rPr lang="en-US" dirty="0"/>
              <a:t> </a:t>
            </a:r>
            <a:r>
              <a:rPr lang="en-US" dirty="0" err="1"/>
              <a:t>прописану</a:t>
            </a:r>
            <a:r>
              <a:rPr lang="en-US" dirty="0"/>
              <a:t> </a:t>
            </a:r>
            <a:r>
              <a:rPr lang="en-US" dirty="0" err="1"/>
              <a:t>ставом</a:t>
            </a:r>
            <a:r>
              <a:rPr lang="en-US" dirty="0"/>
              <a:t> 10.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Процедура</a:t>
            </a:r>
            <a:r>
              <a:rPr lang="en-US" dirty="0" smtClean="0"/>
              <a:t> </a:t>
            </a:r>
            <a:r>
              <a:rPr lang="en-US" dirty="0" err="1"/>
              <a:t>поступања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</a:t>
            </a:r>
            <a:r>
              <a:rPr lang="en-US" dirty="0"/>
              <a:t>. 8. и 10.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</a:t>
            </a:r>
            <a:r>
              <a:rPr lang="en-US" dirty="0" err="1"/>
              <a:t>односи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дефектолога</a:t>
            </a:r>
            <a:r>
              <a:rPr lang="en-US" dirty="0"/>
              <a:t>,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реализује</a:t>
            </a:r>
            <a:r>
              <a:rPr lang="en-US" dirty="0"/>
              <a:t> </a:t>
            </a:r>
            <a:r>
              <a:rPr lang="en-US" dirty="0" err="1"/>
              <a:t>наставу</a:t>
            </a:r>
            <a:r>
              <a:rPr lang="en-US" dirty="0"/>
              <a:t> и </a:t>
            </a:r>
            <a:r>
              <a:rPr lang="en-US" dirty="0" err="1"/>
              <a:t>друге</a:t>
            </a:r>
            <a:r>
              <a:rPr lang="en-US" dirty="0"/>
              <a:t> </a:t>
            </a:r>
            <a:r>
              <a:rPr lang="en-US" dirty="0" err="1"/>
              <a:t>облике</a:t>
            </a:r>
            <a:r>
              <a:rPr lang="en-US" dirty="0"/>
              <a:t> </a:t>
            </a:r>
            <a:r>
              <a:rPr lang="en-US" dirty="0" err="1"/>
              <a:t>образовно-васпитног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у </a:t>
            </a:r>
            <a:r>
              <a:rPr lang="en-US" dirty="0" err="1"/>
              <a:t>школи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образовање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сметњама</a:t>
            </a:r>
            <a:r>
              <a:rPr lang="en-US" dirty="0"/>
              <a:t> у </a:t>
            </a:r>
            <a:r>
              <a:rPr lang="en-US" dirty="0" err="1"/>
              <a:t>развоју</a:t>
            </a:r>
            <a:r>
              <a:rPr lang="en-US" dirty="0"/>
              <a:t> и </a:t>
            </a:r>
            <a:r>
              <a:rPr lang="en-US" dirty="0" err="1"/>
              <a:t>инвалидитетом</a:t>
            </a:r>
            <a:r>
              <a:rPr lang="en-US" dirty="0"/>
              <a:t> и </a:t>
            </a:r>
            <a:r>
              <a:rPr lang="en-US" dirty="0" err="1"/>
              <a:t>школи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одељење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ученике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сметњама</a:t>
            </a:r>
            <a:r>
              <a:rPr lang="en-US" dirty="0"/>
              <a:t> у </a:t>
            </a:r>
            <a:r>
              <a:rPr lang="en-US" dirty="0" err="1"/>
              <a:t>развоју</a:t>
            </a:r>
            <a:r>
              <a:rPr lang="en-US" dirty="0"/>
              <a:t> и </a:t>
            </a:r>
            <a:r>
              <a:rPr lang="en-US" dirty="0" err="1"/>
              <a:t>инвалидитетом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3.2. </a:t>
            </a:r>
            <a:r>
              <a:rPr lang="sr-Cyrl-RS" dirty="0"/>
              <a:t>Одредбе Правилника које се односе на наставника, дефектолога и стручног сарадника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Процедура</a:t>
            </a:r>
            <a:r>
              <a:rPr lang="en-US" dirty="0"/>
              <a:t> </a:t>
            </a:r>
            <a:r>
              <a:rPr lang="en-US" dirty="0" err="1"/>
              <a:t>поступања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</a:t>
            </a:r>
            <a:r>
              <a:rPr lang="en-US" dirty="0"/>
              <a:t>. 8. и 9.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следећи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 smtClean="0"/>
              <a:t>:</a:t>
            </a:r>
            <a:endParaRPr lang="sr-Cyrl-R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примедбе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ст</a:t>
            </a:r>
            <a:r>
              <a:rPr lang="en-US" dirty="0"/>
              <a:t>. 8. и 9.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обраћају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одељенском</a:t>
            </a:r>
            <a:r>
              <a:rPr lang="en-US" dirty="0"/>
              <a:t> </a:t>
            </a:r>
            <a:r>
              <a:rPr lang="en-US" dirty="0" err="1"/>
              <a:t>старешини</a:t>
            </a:r>
            <a:r>
              <a:rPr lang="en-US" dirty="0"/>
              <a:t> </a:t>
            </a:r>
            <a:r>
              <a:rPr lang="en-US" dirty="0" err="1"/>
              <a:t>преко</a:t>
            </a:r>
            <a:r>
              <a:rPr lang="en-US" dirty="0"/>
              <a:t> </a:t>
            </a:r>
            <a:r>
              <a:rPr lang="en-US" dirty="0" err="1"/>
              <a:t>представника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 у </a:t>
            </a:r>
            <a:r>
              <a:rPr lang="en-US" dirty="0" err="1"/>
              <a:t>савету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 </a:t>
            </a:r>
            <a:r>
              <a:rPr lang="en-US" dirty="0" err="1"/>
              <a:t>дописом</a:t>
            </a:r>
            <a:r>
              <a:rPr lang="en-US" dirty="0"/>
              <a:t>,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претходно</a:t>
            </a:r>
            <a:r>
              <a:rPr lang="en-US" dirty="0"/>
              <a:t> </a:t>
            </a:r>
            <a:r>
              <a:rPr lang="en-US" dirty="0" err="1"/>
              <a:t>заведен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одељењски</a:t>
            </a:r>
            <a:r>
              <a:rPr lang="en-US" dirty="0"/>
              <a:t> </a:t>
            </a:r>
            <a:r>
              <a:rPr lang="en-US" dirty="0" err="1"/>
              <a:t>старешина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добијању</a:t>
            </a:r>
            <a:r>
              <a:rPr lang="en-US" dirty="0"/>
              <a:t> </a:t>
            </a:r>
            <a:r>
              <a:rPr lang="en-US" dirty="0" err="1"/>
              <a:t>дописа</a:t>
            </a:r>
            <a:r>
              <a:rPr lang="en-US" dirty="0"/>
              <a:t>, </a:t>
            </a:r>
            <a:r>
              <a:rPr lang="en-US" dirty="0" err="1"/>
              <a:t>обавештава</a:t>
            </a:r>
            <a:r>
              <a:rPr lang="en-US" dirty="0"/>
              <a:t> </a:t>
            </a:r>
            <a:r>
              <a:rPr lang="en-US" dirty="0" err="1"/>
              <a:t>наставника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</a:t>
            </a:r>
            <a:r>
              <a:rPr lang="en-US" dirty="0"/>
              <a:t>. 8. и 9.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надлежно</a:t>
            </a:r>
            <a:r>
              <a:rPr lang="en-US" dirty="0"/>
              <a:t> </a:t>
            </a:r>
            <a:r>
              <a:rPr lang="en-US" dirty="0" err="1"/>
              <a:t>стручно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и </a:t>
            </a:r>
            <a:r>
              <a:rPr lang="en-US" dirty="0" err="1"/>
              <a:t>директора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стручно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</a:t>
            </a:r>
            <a:r>
              <a:rPr lang="en-US" dirty="0" err="1"/>
              <a:t>врши</a:t>
            </a:r>
            <a:r>
              <a:rPr lang="en-US" dirty="0"/>
              <a:t> </a:t>
            </a:r>
            <a:r>
              <a:rPr lang="en-US" dirty="0" err="1"/>
              <a:t>увид</a:t>
            </a:r>
            <a:r>
              <a:rPr lang="en-US" dirty="0"/>
              <a:t> у </a:t>
            </a:r>
            <a:r>
              <a:rPr lang="en-US" dirty="0" err="1"/>
              <a:t>допис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, </a:t>
            </a:r>
            <a:r>
              <a:rPr lang="en-US" dirty="0" err="1"/>
              <a:t>прибавља</a:t>
            </a:r>
            <a:r>
              <a:rPr lang="en-US" dirty="0"/>
              <a:t> </a:t>
            </a:r>
            <a:r>
              <a:rPr lang="en-US" dirty="0" err="1"/>
              <a:t>изјашњење</a:t>
            </a:r>
            <a:r>
              <a:rPr lang="en-US" dirty="0"/>
              <a:t> </a:t>
            </a:r>
            <a:r>
              <a:rPr lang="en-US" dirty="0" err="1"/>
              <a:t>наставника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чији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уложена</a:t>
            </a:r>
            <a:r>
              <a:rPr lang="en-US" dirty="0"/>
              <a:t> </a:t>
            </a:r>
            <a:r>
              <a:rPr lang="en-US" dirty="0" err="1"/>
              <a:t>примедба</a:t>
            </a:r>
            <a:r>
              <a:rPr lang="en-US" dirty="0"/>
              <a:t> и </a:t>
            </a:r>
            <a:r>
              <a:rPr lang="en-US" dirty="0" err="1"/>
              <a:t>испитује</a:t>
            </a:r>
            <a:r>
              <a:rPr lang="en-US" dirty="0"/>
              <a:t> </a:t>
            </a:r>
            <a:r>
              <a:rPr lang="en-US" dirty="0" err="1"/>
              <a:t>наводе</a:t>
            </a:r>
            <a:r>
              <a:rPr lang="en-US" dirty="0"/>
              <a:t>, </a:t>
            </a:r>
            <a:r>
              <a:rPr lang="en-US" dirty="0" err="1"/>
              <a:t>имајући</a:t>
            </a:r>
            <a:r>
              <a:rPr lang="en-US" dirty="0"/>
              <a:t> у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критеријуме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6. </a:t>
            </a:r>
            <a:r>
              <a:rPr lang="en-US" dirty="0" err="1"/>
              <a:t>став</a:t>
            </a:r>
            <a:r>
              <a:rPr lang="en-US" dirty="0"/>
              <a:t> 8.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правилника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након</a:t>
            </a:r>
            <a:r>
              <a:rPr lang="en-US" dirty="0"/>
              <a:t> </a:t>
            </a:r>
            <a:r>
              <a:rPr lang="en-US" dirty="0" err="1"/>
              <a:t>реализованих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тачке</a:t>
            </a:r>
            <a:r>
              <a:rPr lang="en-US" dirty="0"/>
              <a:t> 3)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</a:t>
            </a:r>
            <a:r>
              <a:rPr lang="en-US" dirty="0" err="1"/>
              <a:t>стручно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</a:t>
            </a:r>
            <a:r>
              <a:rPr lang="en-US" dirty="0" err="1"/>
              <a:t>даје</a:t>
            </a:r>
            <a:r>
              <a:rPr lang="en-US" dirty="0"/>
              <a:t> </a:t>
            </a:r>
            <a:r>
              <a:rPr lang="en-US" dirty="0" err="1"/>
              <a:t>мишљење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доставља</a:t>
            </a:r>
            <a:r>
              <a:rPr lang="en-US" dirty="0"/>
              <a:t> </a:t>
            </a:r>
            <a:r>
              <a:rPr lang="en-US" dirty="0" err="1"/>
              <a:t>директору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директор</a:t>
            </a:r>
            <a:r>
              <a:rPr lang="en-US" dirty="0"/>
              <a:t> </a:t>
            </a:r>
            <a:r>
              <a:rPr lang="en-US" dirty="0" err="1"/>
              <a:t>заједно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стручним</a:t>
            </a:r>
            <a:r>
              <a:rPr lang="en-US" dirty="0"/>
              <a:t> </a:t>
            </a:r>
            <a:r>
              <a:rPr lang="en-US" dirty="0" err="1"/>
              <a:t>сарадником</a:t>
            </a:r>
            <a:r>
              <a:rPr lang="en-US" dirty="0"/>
              <a:t> и </a:t>
            </a:r>
            <a:r>
              <a:rPr lang="en-US" dirty="0" err="1"/>
              <a:t>секретаром</a:t>
            </a:r>
            <a:r>
              <a:rPr lang="en-US" dirty="0"/>
              <a:t> </a:t>
            </a:r>
            <a:r>
              <a:rPr lang="en-US" dirty="0" err="1"/>
              <a:t>разматра</a:t>
            </a:r>
            <a:r>
              <a:rPr lang="en-US" dirty="0"/>
              <a:t> </a:t>
            </a:r>
            <a:r>
              <a:rPr lang="en-US" dirty="0" err="1"/>
              <a:t>мишљење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 </a:t>
            </a:r>
            <a:r>
              <a:rPr lang="en-US" dirty="0" err="1"/>
              <a:t>већа</a:t>
            </a:r>
            <a:r>
              <a:rPr lang="en-US" dirty="0"/>
              <a:t> и </a:t>
            </a:r>
            <a:r>
              <a:rPr lang="en-US" dirty="0" err="1"/>
              <a:t>доноси</a:t>
            </a:r>
            <a:r>
              <a:rPr lang="en-US" dirty="0"/>
              <a:t> </a:t>
            </a:r>
            <a:r>
              <a:rPr lang="en-US" dirty="0" err="1"/>
              <a:t>одлуку</a:t>
            </a:r>
            <a:r>
              <a:rPr lang="en-US" dirty="0"/>
              <a:t> о </a:t>
            </a:r>
            <a:r>
              <a:rPr lang="en-US" dirty="0" err="1"/>
              <a:t>прихватању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одбијању</a:t>
            </a:r>
            <a:r>
              <a:rPr lang="en-US" dirty="0"/>
              <a:t> </a:t>
            </a:r>
            <a:r>
              <a:rPr lang="en-US" dirty="0" err="1"/>
              <a:t>примедаба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директор</a:t>
            </a:r>
            <a:r>
              <a:rPr lang="en-US" dirty="0"/>
              <a:t> </a:t>
            </a:r>
            <a:r>
              <a:rPr lang="en-US" dirty="0" err="1"/>
              <a:t>одлуку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тачке</a:t>
            </a:r>
            <a:r>
              <a:rPr lang="en-US" dirty="0"/>
              <a:t> 5)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, </a:t>
            </a:r>
            <a:r>
              <a:rPr lang="en-US" dirty="0" err="1"/>
              <a:t>доставља</a:t>
            </a:r>
            <a:r>
              <a:rPr lang="en-US" dirty="0"/>
              <a:t> </a:t>
            </a:r>
            <a:r>
              <a:rPr lang="en-US" dirty="0" err="1"/>
              <a:t>подносиоцу</a:t>
            </a:r>
            <a:r>
              <a:rPr lang="en-US" dirty="0"/>
              <a:t> и </a:t>
            </a:r>
            <a:r>
              <a:rPr lang="en-US" dirty="0" err="1"/>
              <a:t>обавештава</a:t>
            </a:r>
            <a:r>
              <a:rPr lang="en-US" dirty="0"/>
              <a:t> </a:t>
            </a:r>
            <a:r>
              <a:rPr lang="en-US" dirty="0" err="1"/>
              <a:t>наставника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</a:t>
            </a:r>
            <a:r>
              <a:rPr lang="en-US" dirty="0"/>
              <a:t>. 8. и 9.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надлежно</a:t>
            </a:r>
            <a:r>
              <a:rPr lang="en-US" dirty="0"/>
              <a:t> </a:t>
            </a:r>
            <a:r>
              <a:rPr lang="en-US" dirty="0" err="1"/>
              <a:t>стручно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и </a:t>
            </a:r>
            <a:r>
              <a:rPr lang="en-US" dirty="0" err="1"/>
              <a:t>одељенског</a:t>
            </a:r>
            <a:r>
              <a:rPr lang="en-US" dirty="0"/>
              <a:t> </a:t>
            </a:r>
            <a:r>
              <a:rPr lang="en-US" dirty="0" err="1"/>
              <a:t>старешину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примедба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основана</a:t>
            </a:r>
            <a:r>
              <a:rPr lang="en-US" dirty="0"/>
              <a:t> </a:t>
            </a:r>
            <a:r>
              <a:rPr lang="en-US" dirty="0" err="1"/>
              <a:t>директор</a:t>
            </a:r>
            <a:r>
              <a:rPr lang="en-US" dirty="0"/>
              <a:t>, </a:t>
            </a:r>
            <a:r>
              <a:rPr lang="en-US" dirty="0" err="1"/>
              <a:t>стручни</a:t>
            </a:r>
            <a:r>
              <a:rPr lang="en-US" dirty="0"/>
              <a:t> </a:t>
            </a:r>
            <a:r>
              <a:rPr lang="en-US" dirty="0" err="1"/>
              <a:t>сарадник</a:t>
            </a:r>
            <a:r>
              <a:rPr lang="en-US" dirty="0"/>
              <a:t> и </a:t>
            </a:r>
            <a:r>
              <a:rPr lang="en-US" dirty="0" err="1"/>
              <a:t>секретар</a:t>
            </a:r>
            <a:r>
              <a:rPr lang="en-US" dirty="0"/>
              <a:t> </a:t>
            </a:r>
            <a:r>
              <a:rPr lang="en-US" dirty="0" err="1"/>
              <a:t>израђују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појачаног</a:t>
            </a:r>
            <a:r>
              <a:rPr lang="en-US" dirty="0"/>
              <a:t> </a:t>
            </a:r>
            <a:r>
              <a:rPr lang="en-US" dirty="0" err="1"/>
              <a:t>инструктивно-педагошког</a:t>
            </a:r>
            <a:r>
              <a:rPr lang="en-US" dirty="0"/>
              <a:t> </a:t>
            </a:r>
            <a:r>
              <a:rPr lang="en-US" dirty="0" err="1"/>
              <a:t>увида</a:t>
            </a:r>
            <a:r>
              <a:rPr lang="en-US" dirty="0"/>
              <a:t> у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наставника</a:t>
            </a:r>
            <a:r>
              <a:rPr lang="en-US" dirty="0"/>
              <a:t>,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планирају</a:t>
            </a:r>
            <a:r>
              <a:rPr lang="en-US" dirty="0"/>
              <a:t> </a:t>
            </a:r>
            <a:r>
              <a:rPr lang="en-US" dirty="0" err="1"/>
              <a:t>посету</a:t>
            </a:r>
            <a:r>
              <a:rPr lang="en-US" dirty="0"/>
              <a:t> и </a:t>
            </a:r>
            <a:r>
              <a:rPr lang="en-US" dirty="0" err="1"/>
              <a:t>предлажу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отклањање</a:t>
            </a:r>
            <a:r>
              <a:rPr lang="en-US" dirty="0"/>
              <a:t> </a:t>
            </a:r>
            <a:r>
              <a:rPr lang="en-US" dirty="0" err="1"/>
              <a:t>неправилности</a:t>
            </a:r>
            <a:r>
              <a:rPr lang="en-US" dirty="0"/>
              <a:t> и </a:t>
            </a:r>
            <a:r>
              <a:rPr lang="en-US" dirty="0" err="1"/>
              <a:t>унапређивање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наставника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чији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уложили</a:t>
            </a:r>
            <a:r>
              <a:rPr lang="en-US" dirty="0"/>
              <a:t> </a:t>
            </a:r>
            <a:r>
              <a:rPr lang="en-US" dirty="0" err="1"/>
              <a:t>примедбу</a:t>
            </a:r>
            <a:r>
              <a:rPr lang="en-US" dirty="0"/>
              <a:t>, </a:t>
            </a:r>
            <a:r>
              <a:rPr lang="en-US" dirty="0" err="1"/>
              <a:t>имајући</a:t>
            </a:r>
            <a:r>
              <a:rPr lang="en-US" dirty="0"/>
              <a:t> у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најбољи</a:t>
            </a:r>
            <a:r>
              <a:rPr lang="en-US" dirty="0"/>
              <a:t> </a:t>
            </a:r>
            <a:r>
              <a:rPr lang="en-US" dirty="0" err="1"/>
              <a:t>интерес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r-Cyrl-RS" dirty="0"/>
              <a:t>8) уколико подносилац није задовољан одлуком директора, може да се обрати надлежној школској управи, у року од седам радних дана од добијања одлуке, ради предузимања активности из надлежности школске управе.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1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3.3. </a:t>
            </a:r>
            <a:r>
              <a:rPr lang="sr-Cyrl-RS" dirty="0"/>
              <a:t>Одредбе Правилника које се односе на наставника, дефектолога и стручног сарадника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err="1" smtClean="0"/>
              <a:t>Процедура</a:t>
            </a:r>
            <a:r>
              <a:rPr lang="en-US" dirty="0" smtClean="0"/>
              <a:t> </a:t>
            </a:r>
            <a:r>
              <a:rPr lang="en-US" dirty="0" err="1"/>
              <a:t>поступања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11.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следећи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примедбе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стручни</a:t>
            </a:r>
            <a:r>
              <a:rPr lang="en-US" dirty="0"/>
              <a:t> </a:t>
            </a:r>
            <a:r>
              <a:rPr lang="en-US" dirty="0" err="1"/>
              <a:t>сарадник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остварује</a:t>
            </a:r>
            <a:r>
              <a:rPr lang="en-US" dirty="0"/>
              <a:t> </a:t>
            </a:r>
            <a:r>
              <a:rPr lang="en-US" dirty="0" err="1"/>
              <a:t>задатке</a:t>
            </a:r>
            <a:r>
              <a:rPr lang="en-US" dirty="0"/>
              <a:t> </a:t>
            </a:r>
            <a:r>
              <a:rPr lang="en-US" dirty="0" err="1"/>
              <a:t>прописане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, </a:t>
            </a:r>
            <a:r>
              <a:rPr lang="en-US" dirty="0" err="1"/>
              <a:t>обраћају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одељенском</a:t>
            </a:r>
            <a:r>
              <a:rPr lang="en-US" dirty="0"/>
              <a:t> </a:t>
            </a:r>
            <a:r>
              <a:rPr lang="en-US" dirty="0" err="1"/>
              <a:t>старешини</a:t>
            </a:r>
            <a:r>
              <a:rPr lang="en-US" dirty="0"/>
              <a:t> </a:t>
            </a:r>
            <a:r>
              <a:rPr lang="en-US" dirty="0" err="1"/>
              <a:t>преко</a:t>
            </a:r>
            <a:r>
              <a:rPr lang="en-US" dirty="0"/>
              <a:t> </a:t>
            </a:r>
            <a:r>
              <a:rPr lang="en-US" dirty="0" err="1"/>
              <a:t>представника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 у </a:t>
            </a:r>
            <a:r>
              <a:rPr lang="en-US" dirty="0" err="1"/>
              <a:t>савету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 </a:t>
            </a:r>
            <a:r>
              <a:rPr lang="en-US" dirty="0" err="1"/>
              <a:t>дописом</a:t>
            </a:r>
            <a:r>
              <a:rPr lang="en-US" dirty="0"/>
              <a:t>,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претходно</a:t>
            </a:r>
            <a:r>
              <a:rPr lang="en-US" dirty="0"/>
              <a:t> </a:t>
            </a:r>
            <a:r>
              <a:rPr lang="en-US" dirty="0" err="1"/>
              <a:t>заведен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одељењски</a:t>
            </a:r>
            <a:r>
              <a:rPr lang="en-US" dirty="0"/>
              <a:t> </a:t>
            </a:r>
            <a:r>
              <a:rPr lang="en-US" dirty="0" err="1"/>
              <a:t>старешина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добијању</a:t>
            </a:r>
            <a:r>
              <a:rPr lang="en-US" dirty="0"/>
              <a:t> </a:t>
            </a:r>
            <a:r>
              <a:rPr lang="en-US" dirty="0" err="1"/>
              <a:t>дописа</a:t>
            </a:r>
            <a:r>
              <a:rPr lang="en-US" dirty="0"/>
              <a:t>, </a:t>
            </a:r>
            <a:r>
              <a:rPr lang="en-US" dirty="0" err="1"/>
              <a:t>обавештава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 </a:t>
            </a:r>
            <a:r>
              <a:rPr lang="en-US" dirty="0" err="1"/>
              <a:t>сарадника</a:t>
            </a:r>
            <a:r>
              <a:rPr lang="en-US" dirty="0"/>
              <a:t> и </a:t>
            </a:r>
            <a:r>
              <a:rPr lang="en-US" dirty="0" err="1"/>
              <a:t>директора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директор</a:t>
            </a:r>
            <a:r>
              <a:rPr lang="en-US" dirty="0"/>
              <a:t> </a:t>
            </a:r>
            <a:r>
              <a:rPr lang="en-US" dirty="0" err="1"/>
              <a:t>врши</a:t>
            </a:r>
            <a:r>
              <a:rPr lang="en-US" dirty="0"/>
              <a:t> </a:t>
            </a:r>
            <a:r>
              <a:rPr lang="en-US" dirty="0" err="1"/>
              <a:t>увид</a:t>
            </a:r>
            <a:r>
              <a:rPr lang="en-US" dirty="0"/>
              <a:t> у </a:t>
            </a:r>
            <a:r>
              <a:rPr lang="en-US" dirty="0" err="1"/>
              <a:t>допис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, </a:t>
            </a:r>
            <a:r>
              <a:rPr lang="en-US" dirty="0" err="1"/>
              <a:t>прибавља</a:t>
            </a:r>
            <a:r>
              <a:rPr lang="en-US" dirty="0"/>
              <a:t> </a:t>
            </a:r>
            <a:r>
              <a:rPr lang="en-US" dirty="0" err="1"/>
              <a:t>изјашњење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 </a:t>
            </a:r>
            <a:r>
              <a:rPr lang="en-US" dirty="0" err="1"/>
              <a:t>сарадника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чији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уложена</a:t>
            </a:r>
            <a:r>
              <a:rPr lang="en-US" dirty="0"/>
              <a:t> </a:t>
            </a:r>
            <a:r>
              <a:rPr lang="en-US" dirty="0" err="1"/>
              <a:t>примедба</a:t>
            </a:r>
            <a:r>
              <a:rPr lang="en-US" dirty="0"/>
              <a:t> и </a:t>
            </a:r>
            <a:r>
              <a:rPr lang="en-US" dirty="0" err="1"/>
              <a:t>испитује</a:t>
            </a:r>
            <a:r>
              <a:rPr lang="en-US" dirty="0"/>
              <a:t> </a:t>
            </a:r>
            <a:r>
              <a:rPr lang="en-US" dirty="0" err="1"/>
              <a:t>наводе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директор</a:t>
            </a:r>
            <a:r>
              <a:rPr lang="en-US" dirty="0"/>
              <a:t> </a:t>
            </a:r>
            <a:r>
              <a:rPr lang="en-US" dirty="0" err="1"/>
              <a:t>заједно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секретаром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стручним</a:t>
            </a:r>
            <a:r>
              <a:rPr lang="en-US" dirty="0"/>
              <a:t> </a:t>
            </a:r>
            <a:r>
              <a:rPr lang="en-US" dirty="0" err="1"/>
              <a:t>сарадником</a:t>
            </a:r>
            <a:r>
              <a:rPr lang="en-US" dirty="0"/>
              <a:t> </a:t>
            </a:r>
            <a:r>
              <a:rPr lang="en-US" dirty="0" err="1"/>
              <a:t>доноси</a:t>
            </a:r>
            <a:r>
              <a:rPr lang="en-US" dirty="0"/>
              <a:t> </a:t>
            </a:r>
            <a:r>
              <a:rPr lang="en-US" dirty="0" err="1"/>
              <a:t>одлуку</a:t>
            </a:r>
            <a:r>
              <a:rPr lang="en-US" dirty="0"/>
              <a:t> о </a:t>
            </a:r>
            <a:r>
              <a:rPr lang="en-US" dirty="0" err="1"/>
              <a:t>прихватању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одбијању</a:t>
            </a:r>
            <a:r>
              <a:rPr lang="en-US" dirty="0"/>
              <a:t> </a:t>
            </a:r>
            <a:r>
              <a:rPr lang="en-US" dirty="0" err="1"/>
              <a:t>примедби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директор</a:t>
            </a:r>
            <a:r>
              <a:rPr lang="en-US" dirty="0"/>
              <a:t> </a:t>
            </a:r>
            <a:r>
              <a:rPr lang="en-US" dirty="0" err="1"/>
              <a:t>одлуку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тачке</a:t>
            </a:r>
            <a:r>
              <a:rPr lang="en-US" dirty="0"/>
              <a:t> 4.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, </a:t>
            </a:r>
            <a:r>
              <a:rPr lang="en-US" dirty="0" err="1"/>
              <a:t>доставља</a:t>
            </a:r>
            <a:r>
              <a:rPr lang="en-US" dirty="0"/>
              <a:t> </a:t>
            </a:r>
            <a:r>
              <a:rPr lang="en-US" dirty="0" err="1"/>
              <a:t>подносиоцу</a:t>
            </a:r>
            <a:r>
              <a:rPr lang="en-US" dirty="0"/>
              <a:t> и </a:t>
            </a:r>
            <a:r>
              <a:rPr lang="en-US" dirty="0" err="1"/>
              <a:t>обавештава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 </a:t>
            </a:r>
            <a:r>
              <a:rPr lang="en-US" dirty="0" err="1"/>
              <a:t>сарадника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11.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и </a:t>
            </a:r>
            <a:r>
              <a:rPr lang="en-US" dirty="0" err="1"/>
              <a:t>одељенског</a:t>
            </a:r>
            <a:r>
              <a:rPr lang="en-US" dirty="0"/>
              <a:t> </a:t>
            </a:r>
            <a:r>
              <a:rPr lang="en-US" dirty="0" err="1"/>
              <a:t>старешину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примедба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основана</a:t>
            </a:r>
            <a:r>
              <a:rPr lang="en-US" dirty="0"/>
              <a:t> </a:t>
            </a:r>
            <a:r>
              <a:rPr lang="en-US" dirty="0" err="1"/>
              <a:t>директор</a:t>
            </a:r>
            <a:r>
              <a:rPr lang="en-US" dirty="0"/>
              <a:t> и </a:t>
            </a:r>
            <a:r>
              <a:rPr lang="en-US" dirty="0" err="1"/>
              <a:t>секретар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стручни</a:t>
            </a:r>
            <a:r>
              <a:rPr lang="en-US" dirty="0"/>
              <a:t> </a:t>
            </a:r>
            <a:r>
              <a:rPr lang="en-US" dirty="0" err="1"/>
              <a:t>сарадник</a:t>
            </a:r>
            <a:r>
              <a:rPr lang="en-US" dirty="0"/>
              <a:t>, </a:t>
            </a:r>
            <a:r>
              <a:rPr lang="en-US" dirty="0" err="1"/>
              <a:t>израђују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појачаног</a:t>
            </a:r>
            <a:r>
              <a:rPr lang="en-US" dirty="0"/>
              <a:t> </a:t>
            </a:r>
            <a:r>
              <a:rPr lang="en-US" dirty="0" err="1"/>
              <a:t>инструктивно-педагошког</a:t>
            </a:r>
            <a:r>
              <a:rPr lang="en-US" dirty="0"/>
              <a:t> </a:t>
            </a:r>
            <a:r>
              <a:rPr lang="en-US" dirty="0" err="1"/>
              <a:t>увида</a:t>
            </a:r>
            <a:r>
              <a:rPr lang="en-US" dirty="0"/>
              <a:t> у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,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планирају</a:t>
            </a:r>
            <a:r>
              <a:rPr lang="en-US" dirty="0"/>
              <a:t> </a:t>
            </a:r>
            <a:r>
              <a:rPr lang="en-US" dirty="0" err="1"/>
              <a:t>праћење</a:t>
            </a:r>
            <a:r>
              <a:rPr lang="en-US" dirty="0"/>
              <a:t> </a:t>
            </a:r>
            <a:r>
              <a:rPr lang="en-US" dirty="0" err="1"/>
              <a:t>остваривања</a:t>
            </a:r>
            <a:r>
              <a:rPr lang="en-US" dirty="0"/>
              <a:t> </a:t>
            </a:r>
            <a:r>
              <a:rPr lang="en-US" dirty="0" err="1"/>
              <a:t>задатака</a:t>
            </a:r>
            <a:r>
              <a:rPr lang="en-US" dirty="0"/>
              <a:t> и </a:t>
            </a:r>
            <a:r>
              <a:rPr lang="en-US" dirty="0" err="1"/>
              <a:t>предлажу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отклањање</a:t>
            </a:r>
            <a:r>
              <a:rPr lang="en-US" dirty="0"/>
              <a:t> </a:t>
            </a:r>
            <a:r>
              <a:rPr lang="en-US" dirty="0" err="1"/>
              <a:t>неправилности</a:t>
            </a:r>
            <a:r>
              <a:rPr lang="en-US" dirty="0"/>
              <a:t> и </a:t>
            </a:r>
            <a:r>
              <a:rPr lang="en-US" dirty="0" err="1"/>
              <a:t>унапређивање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стручног</a:t>
            </a:r>
            <a:r>
              <a:rPr lang="en-US" dirty="0"/>
              <a:t> </a:t>
            </a:r>
            <a:r>
              <a:rPr lang="en-US" dirty="0" err="1"/>
              <a:t>сарадника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чији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уложили</a:t>
            </a:r>
            <a:r>
              <a:rPr lang="en-US" dirty="0"/>
              <a:t> </a:t>
            </a:r>
            <a:r>
              <a:rPr lang="en-US" dirty="0" err="1"/>
              <a:t>примедбу</a:t>
            </a:r>
            <a:r>
              <a:rPr lang="en-US" dirty="0"/>
              <a:t>, </a:t>
            </a:r>
            <a:r>
              <a:rPr lang="en-US" dirty="0" err="1"/>
              <a:t>имајући</a:t>
            </a:r>
            <a:r>
              <a:rPr lang="en-US" dirty="0"/>
              <a:t> у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најбољи</a:t>
            </a:r>
            <a:r>
              <a:rPr lang="en-US" dirty="0"/>
              <a:t> </a:t>
            </a:r>
            <a:r>
              <a:rPr lang="en-US" dirty="0" err="1"/>
              <a:t>интерес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r-Cyrl-RS" dirty="0"/>
              <a:t>7) уколико подносилац није задовољан одлуком директора, може да се обрати надлежној школској управи, у року од седам радних дана од добијања одлуке, ради предузимања активности из надлежности школске управе.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8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4.1. Оцењивање владања ученика </a:t>
            </a:r>
            <a:br>
              <a:rPr lang="sr-Cyrl-RS" dirty="0" smtClean="0"/>
            </a:br>
            <a:r>
              <a:rPr lang="sr-Cyrl-RS" dirty="0" smtClean="0"/>
              <a:t>– примена у пракси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За ученика који не испуњава критеријуме за оцену примерно (5), први корак у процедури је покретање Појачаног васпитног рада – обрасци, које попуњава учитељица/ одељењски старешина, односно, за ученика који:</a:t>
            </a:r>
          </a:p>
          <a:p>
            <a:pPr marL="0" indent="0">
              <a:buNone/>
            </a:pPr>
            <a:r>
              <a:rPr lang="sr-Cyrl-RS" dirty="0" smtClean="0"/>
              <a:t>- је начинио </a:t>
            </a:r>
            <a:r>
              <a:rPr lang="sr-Cyrl-RS" dirty="0" smtClean="0">
                <a:solidFill>
                  <a:srgbClr val="C00000"/>
                </a:solidFill>
              </a:rPr>
              <a:t>лакшу</a:t>
            </a:r>
            <a:r>
              <a:rPr lang="sr-Cyrl-RS" dirty="0" smtClean="0"/>
              <a:t>/ </a:t>
            </a:r>
            <a:r>
              <a:rPr lang="sr-Cyrl-RS" dirty="0" smtClean="0">
                <a:solidFill>
                  <a:srgbClr val="FF0000"/>
                </a:solidFill>
              </a:rPr>
              <a:t>тежу </a:t>
            </a:r>
            <a:r>
              <a:rPr lang="sr-Cyrl-RS" dirty="0" smtClean="0"/>
              <a:t>повреду обавезе или </a:t>
            </a:r>
            <a:r>
              <a:rPr lang="sr-Cyrl-RS" dirty="0" smtClean="0">
                <a:solidFill>
                  <a:srgbClr val="FF0000"/>
                </a:solidFill>
              </a:rPr>
              <a:t>повреду Забране </a:t>
            </a:r>
            <a:r>
              <a:rPr lang="sr-Cyrl-RS" dirty="0" smtClean="0"/>
              <a:t>– схема 1. (Члан 110-113. Закона о основама система образовања и васпитања);</a:t>
            </a:r>
          </a:p>
          <a:p>
            <a:pPr>
              <a:buFontTx/>
              <a:buChar char="-"/>
            </a:pPr>
            <a:r>
              <a:rPr lang="sr-Cyrl-RS" dirty="0" smtClean="0"/>
              <a:t>је неоправдано изостао са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</a:rPr>
              <a:t>ПЕТ</a:t>
            </a:r>
            <a:r>
              <a:rPr lang="sr-Cyrl-RS" dirty="0" smtClean="0"/>
              <a:t> часова – схема 2. (уз писано обавештење упућено родитељу – заведено, оверено и потписано).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4.2. Оцењивање владања ученика </a:t>
            </a:r>
            <a:br>
              <a:rPr lang="sr-Cyrl-RS" dirty="0" smtClean="0"/>
            </a:br>
            <a:r>
              <a:rPr lang="sr-Cyrl-RS" dirty="0" smtClean="0"/>
              <a:t>– примена у пракси: схема 1.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57378" y="1835702"/>
            <a:ext cx="2557671" cy="4565445"/>
          </a:xfrm>
          <a:prstGeom prst="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Cyrl-RS" sz="2200" dirty="0" smtClean="0"/>
              <a:t>Покретање ПВР – обрасци које попуњава учитељица/ од. старешина, као и упоредна реализација друштвено- корисног рада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927" y="4117383"/>
            <a:ext cx="3109289" cy="2177399"/>
          </a:xfrm>
          <a:prstGeom prst="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2000" dirty="0" smtClean="0"/>
              <a:t>Начинио лакшу/ тежу повреду обавезе/ повреду Забране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9927" y="1815770"/>
            <a:ext cx="2342322" cy="2176531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dirty="0" smtClean="0"/>
              <a:t>Не испуњава критеријуме за оцену примерно (5)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97217" y="1835702"/>
            <a:ext cx="2697647" cy="1931990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За лакшу повреду обавезе може се изрећи Васпитна мера: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опомена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97217" y="4445827"/>
            <a:ext cx="2133601" cy="1931990"/>
          </a:xfrm>
          <a:prstGeom prst="right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За тежу повреду обавезе и повреду Забране покреће се Васпитно – дисциплински поступак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65774" y="4459079"/>
            <a:ext cx="1845381" cy="1931990"/>
          </a:xfrm>
          <a:prstGeom prst="right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Појединачна бројчана оцена за изречену васпитно – дисциплинске мере: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директора -  задовољавајуће (2);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строги Укор наставничког већа – незадовољавајуће (1)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747513" y="4469157"/>
            <a:ext cx="981487" cy="1931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sz="1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000" dirty="0" smtClean="0"/>
              <a:t>Премештање ученика у другу школу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659471" y="1835702"/>
            <a:ext cx="1880148" cy="1931990"/>
          </a:xfrm>
          <a:prstGeom prst="right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Појединачна бројчана оцена за изречену васпитну меру: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одељењског старешине врло добро (4);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одељењског већа добро (3)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576062" y="1845779"/>
            <a:ext cx="1152938" cy="19219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sz="1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300" dirty="0" smtClean="0"/>
              <a:t>Појединачна бројчана оцена за критеријум: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300" dirty="0"/>
              <a:t>в</a:t>
            </a:r>
            <a:r>
              <a:rPr lang="sr-Cyrl-RS" sz="1300" dirty="0" smtClean="0"/>
              <a:t>рло добро (4);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300" dirty="0"/>
              <a:t>д</a:t>
            </a:r>
            <a:r>
              <a:rPr lang="sr-Cyrl-RS" sz="1300" dirty="0" smtClean="0"/>
              <a:t>обро (3)</a:t>
            </a:r>
            <a:endParaRPr lang="en-US" sz="13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42783" y="4459079"/>
            <a:ext cx="1404731" cy="1942068"/>
          </a:xfrm>
          <a:prstGeom prst="rightArrowCallout">
            <a:avLst>
              <a:gd name="adj1" fmla="val 63938"/>
              <a:gd name="adj2" fmla="val 49779"/>
              <a:gd name="adj3" fmla="val 25000"/>
              <a:gd name="adj4" fmla="val 649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sz="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900" dirty="0" smtClean="0"/>
              <a:t>Појединачна бројчана оцена за критеријум:   задовољавајуће (2);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900" dirty="0" smtClean="0"/>
              <a:t>незадовољавајуће (1)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153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4.3. Оцењивање владања ученика </a:t>
            </a:r>
            <a:br>
              <a:rPr lang="sr-Cyrl-RS" dirty="0" smtClean="0"/>
            </a:br>
            <a:r>
              <a:rPr lang="sr-Cyrl-RS" dirty="0" smtClean="0"/>
              <a:t>– примена у пракси: схема 2.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9928" y="1828801"/>
            <a:ext cx="1793186" cy="4465982"/>
          </a:xfrm>
          <a:prstGeom prst="rightArrowCallout">
            <a:avLst>
              <a:gd name="adj1" fmla="val 112205"/>
              <a:gd name="adj2" fmla="val 87078"/>
              <a:gd name="adj3" fmla="val 25000"/>
              <a:gd name="adj4" fmla="val 6497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r-Cyrl-RS" sz="1400" dirty="0" smtClean="0"/>
          </a:p>
          <a:p>
            <a:pPr marL="0" indent="0" algn="ctr">
              <a:buNone/>
            </a:pPr>
            <a:endParaRPr lang="sr-Cyrl-RS" sz="1400" dirty="0"/>
          </a:p>
          <a:p>
            <a:pPr marL="0" indent="0" algn="ctr">
              <a:buNone/>
            </a:pPr>
            <a:endParaRPr lang="sr-Cyrl-RS" sz="1400" dirty="0" smtClean="0"/>
          </a:p>
          <a:p>
            <a:pPr marL="0" indent="0" algn="ctr">
              <a:buNone/>
            </a:pPr>
            <a:r>
              <a:rPr lang="sr-Cyrl-RS" sz="1400" dirty="0" smtClean="0"/>
              <a:t>Начинио ПЕТ неоправданих изостанака са наставе (писано обавештење за родитеље – заведено, оверено и потписано)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64681" y="1835704"/>
            <a:ext cx="3110123" cy="4465982"/>
          </a:xfrm>
          <a:prstGeom prst="rightArrowCallout">
            <a:avLst>
              <a:gd name="adj1" fmla="val 59088"/>
              <a:gd name="adj2" fmla="val 59514"/>
              <a:gd name="adj3" fmla="val 25000"/>
              <a:gd name="adj4" fmla="val 6497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r-Cyrl-RS" sz="2000" dirty="0" smtClean="0"/>
          </a:p>
          <a:p>
            <a:pPr marL="0" indent="0" algn="ctr">
              <a:buNone/>
            </a:pPr>
            <a:endParaRPr lang="sr-Cyrl-RS" sz="2000" dirty="0"/>
          </a:p>
          <a:p>
            <a:pPr marL="0" indent="0" algn="ctr">
              <a:buNone/>
            </a:pPr>
            <a:r>
              <a:rPr lang="sr-Cyrl-RS" sz="2000" dirty="0" smtClean="0"/>
              <a:t>Покретање ПВР – обрасци које попуњава учитељица/ од. старешина, као и упоредна реализација друштвено- корисног рада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54944" y="1771512"/>
            <a:ext cx="1965437" cy="1742384"/>
          </a:xfrm>
          <a:prstGeom prst="rightArrowCallout">
            <a:avLst>
              <a:gd name="adj1" fmla="val 59987"/>
              <a:gd name="adj2" fmla="val 46296"/>
              <a:gd name="adj3" fmla="val 25000"/>
              <a:gd name="adj4" fmla="val 649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/>
              <a:t>д</a:t>
            </a:r>
            <a:r>
              <a:rPr lang="sr-Cyrl-RS" dirty="0" smtClean="0"/>
              <a:t>о 7 неоправданих изостанака може се изрећи Васпитна мера: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опомена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54944" y="4457596"/>
            <a:ext cx="2173357" cy="1894473"/>
          </a:xfrm>
          <a:prstGeom prst="rightArrowCallout">
            <a:avLst>
              <a:gd name="adj1" fmla="val 61986"/>
              <a:gd name="adj2" fmla="val 44314"/>
              <a:gd name="adj3" fmla="val 25000"/>
              <a:gd name="adj4" fmla="val 649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1200" dirty="0" smtClean="0"/>
              <a:t>са 26 и више неоправданих изостанака покреће се  Васпитно-дисциплински поступак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332804" y="1771512"/>
            <a:ext cx="2067339" cy="1742384"/>
          </a:xfrm>
          <a:prstGeom prst="rightArrowCallout">
            <a:avLst>
              <a:gd name="adj1" fmla="val 66071"/>
              <a:gd name="adj2" fmla="val 47817"/>
              <a:gd name="adj3" fmla="val 25000"/>
              <a:gd name="adj4" fmla="val 649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са </a:t>
            </a:r>
            <a:r>
              <a:rPr lang="sr-Cyrl-RS" dirty="0"/>
              <a:t>8</a:t>
            </a:r>
            <a:r>
              <a:rPr lang="sr-Cyrl-RS" dirty="0" smtClean="0"/>
              <a:t> неоправданих изостанака може се изрећи Васпитна мера (без оцене):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одељењског старешине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412567" y="1791677"/>
            <a:ext cx="1586738" cy="1742384"/>
          </a:xfrm>
          <a:prstGeom prst="rightArrowCallout">
            <a:avLst>
              <a:gd name="adj1" fmla="val 49338"/>
              <a:gd name="adj2" fmla="val 37930"/>
              <a:gd name="adj3" fmla="val 25000"/>
              <a:gd name="adj4" fmla="val 649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са највише 15 неоправданих изостанака може се изрећи Васпитна мера (без оцене):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одељењског већа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528301" y="4457596"/>
            <a:ext cx="2067337" cy="1931990"/>
          </a:xfrm>
          <a:prstGeom prst="rightArrowCallout">
            <a:avLst>
              <a:gd name="adj1" fmla="val 62040"/>
              <a:gd name="adj2" fmla="val 44206"/>
              <a:gd name="adj3" fmla="val 25000"/>
              <a:gd name="adj4" fmla="val 649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изречена васпитно – дисциплинска мера (без оцене):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Укор директора;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 smtClean="0"/>
              <a:t>строги Укор наставничког већа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9412567" y="4459079"/>
            <a:ext cx="1417506" cy="1942068"/>
          </a:xfrm>
          <a:prstGeom prst="rightArrowCallout">
            <a:avLst>
              <a:gd name="adj1" fmla="val 87657"/>
              <a:gd name="adj2" fmla="val 63042"/>
              <a:gd name="adj3" fmla="val 25000"/>
              <a:gd name="adj4" fmla="val 649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sz="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900" dirty="0" smtClean="0"/>
              <a:t>Појединачна бројчана оцена за неоправдане изостанке: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900" dirty="0" smtClean="0"/>
              <a:t>  задовољавајуће (2);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900" dirty="0" smtClean="0"/>
              <a:t>незадовољавајуће (1)</a:t>
            </a:r>
            <a:endParaRPr lang="en-US" sz="9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795571" y="4469157"/>
            <a:ext cx="933429" cy="1931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Cyrl-RS" sz="1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r-Cyrl-R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000" dirty="0" smtClean="0"/>
              <a:t>Премештање ученика у другу школу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1025614" y="1705254"/>
            <a:ext cx="933429" cy="1823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1000" dirty="0" smtClean="0"/>
              <a:t>Појединачна бројчана оцена за неоправдане изостанке: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000" dirty="0" smtClean="0"/>
              <a:t>Врло добро (4);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1000" dirty="0" smtClean="0"/>
              <a:t>Добро (3)</a:t>
            </a:r>
          </a:p>
        </p:txBody>
      </p:sp>
    </p:spTree>
    <p:extLst>
      <p:ext uri="{BB962C8B-B14F-4D97-AF65-F5344CB8AC3E}">
        <p14:creationId xmlns:p14="http://schemas.microsoft.com/office/powerpoint/2010/main" val="240161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4.4. Оцењивање владања ученика </a:t>
            </a:r>
            <a:br>
              <a:rPr lang="sr-Cyrl-RS" dirty="0" smtClean="0"/>
            </a:br>
            <a:r>
              <a:rPr lang="sr-Cyrl-RS" sz="2400" dirty="0" smtClean="0"/>
              <a:t>– примена у пракси: однос између ПБО на класификационом периоду у полугодишту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74041"/>
              </p:ext>
            </p:extLst>
          </p:nvPr>
        </p:nvGraphicFramePr>
        <p:xfrm>
          <a:off x="1577009" y="1849715"/>
          <a:ext cx="4081669" cy="233797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83371"/>
                <a:gridCol w="917479"/>
                <a:gridCol w="1119880"/>
                <a:gridCol w="1060939"/>
              </a:tblGrid>
              <a:tr h="226280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Варијанта</a:t>
                      </a:r>
                      <a:r>
                        <a:rPr lang="sr-Cyrl-RS" sz="800" baseline="0" dirty="0" smtClean="0"/>
                        <a:t> 1.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55425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Појединачна Бројчана</a:t>
                      </a:r>
                      <a:r>
                        <a:rPr lang="sr-Cyrl-RS" sz="800" baseline="0" dirty="0" smtClean="0"/>
                        <a:t> Оцена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34572"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критеријум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ВВД</a:t>
                      </a:r>
                      <a:r>
                        <a:rPr lang="sr-Cyrl-RS" sz="800" baseline="0" dirty="0" smtClean="0"/>
                        <a:t> мере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неоправдани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просек</a:t>
                      </a:r>
                      <a:endParaRPr lang="en-US" sz="800" dirty="0"/>
                    </a:p>
                  </a:txBody>
                  <a:tcPr/>
                </a:tc>
              </a:tr>
              <a:tr h="28433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5,00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433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4,33</a:t>
                      </a:r>
                      <a:endParaRPr lang="en-US" sz="1200" dirty="0"/>
                    </a:p>
                  </a:txBody>
                  <a:tcPr/>
                </a:tc>
              </a:tr>
              <a:tr h="28433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3,66</a:t>
                      </a:r>
                      <a:endParaRPr lang="en-US" sz="1200" dirty="0"/>
                    </a:p>
                  </a:txBody>
                  <a:tcPr/>
                </a:tc>
              </a:tr>
              <a:tr h="28433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3,00</a:t>
                      </a:r>
                      <a:endParaRPr lang="en-US" sz="1200" dirty="0"/>
                    </a:p>
                  </a:txBody>
                  <a:tcPr/>
                </a:tc>
              </a:tr>
              <a:tr h="284339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2,33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04708"/>
              </p:ext>
            </p:extLst>
          </p:nvPr>
        </p:nvGraphicFramePr>
        <p:xfrm>
          <a:off x="6493565" y="1828802"/>
          <a:ext cx="4081671" cy="235888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83373"/>
                <a:gridCol w="917480"/>
                <a:gridCol w="1119881"/>
                <a:gridCol w="1060937"/>
              </a:tblGrid>
              <a:tr h="219348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Варијанта 2.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65579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Појединачна Бројчана</a:t>
                      </a:r>
                      <a:r>
                        <a:rPr lang="sr-Cyrl-RS" sz="800" baseline="0" dirty="0" smtClean="0"/>
                        <a:t> Оцена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11641"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критеријум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ВВД</a:t>
                      </a:r>
                      <a:r>
                        <a:rPr lang="sr-Cyrl-RS" sz="800" baseline="0" dirty="0" smtClean="0"/>
                        <a:t> мере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неоправдани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просек</a:t>
                      </a:r>
                      <a:endParaRPr lang="en-US" sz="800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5,00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246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4,50</a:t>
                      </a:r>
                      <a:endParaRPr lang="en-US" sz="1200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4,00</a:t>
                      </a:r>
                      <a:endParaRPr lang="en-US" sz="1200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3,50</a:t>
                      </a:r>
                      <a:endParaRPr lang="en-US" sz="1200" dirty="0"/>
                    </a:p>
                  </a:txBody>
                  <a:tcPr/>
                </a:tc>
              </a:tr>
              <a:tr h="292463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45480"/>
              </p:ext>
            </p:extLst>
          </p:nvPr>
        </p:nvGraphicFramePr>
        <p:xfrm>
          <a:off x="1563757" y="4346711"/>
          <a:ext cx="4094920" cy="239092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86566"/>
                <a:gridCol w="920456"/>
                <a:gridCol w="1123515"/>
                <a:gridCol w="1064383"/>
              </a:tblGrid>
              <a:tr h="225984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Варијанта 3.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48709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Појединачна Бројчана</a:t>
                      </a:r>
                      <a:r>
                        <a:rPr lang="sr-Cyrl-RS" sz="800" baseline="0" dirty="0" smtClean="0"/>
                        <a:t> Оцена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48709"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критеријум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ВВД</a:t>
                      </a:r>
                      <a:r>
                        <a:rPr lang="sr-Cyrl-RS" sz="800" baseline="0" dirty="0" smtClean="0"/>
                        <a:t> мере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неоправдани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просек</a:t>
                      </a:r>
                      <a:endParaRPr lang="en-US" sz="800" dirty="0"/>
                    </a:p>
                  </a:txBody>
                  <a:tcPr/>
                </a:tc>
              </a:tr>
              <a:tr h="29350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5,00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350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4,00</a:t>
                      </a:r>
                      <a:endParaRPr lang="en-US" sz="1200" dirty="0"/>
                    </a:p>
                  </a:txBody>
                  <a:tcPr/>
                </a:tc>
              </a:tr>
              <a:tr h="29350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3,00</a:t>
                      </a:r>
                      <a:endParaRPr lang="en-US" sz="1200" dirty="0"/>
                    </a:p>
                  </a:txBody>
                  <a:tcPr/>
                </a:tc>
              </a:tr>
              <a:tr h="29350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2,00</a:t>
                      </a:r>
                      <a:endParaRPr lang="en-US" sz="1200" dirty="0"/>
                    </a:p>
                  </a:txBody>
                  <a:tcPr/>
                </a:tc>
              </a:tr>
              <a:tr h="29350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1,00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44178"/>
              </p:ext>
            </p:extLst>
          </p:nvPr>
        </p:nvGraphicFramePr>
        <p:xfrm>
          <a:off x="6493565" y="4327872"/>
          <a:ext cx="4055166" cy="241640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76988"/>
                <a:gridCol w="911522"/>
                <a:gridCol w="1112607"/>
                <a:gridCol w="1054049"/>
              </a:tblGrid>
              <a:tr h="233846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Варијанта 4.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233846"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Појединачна Бројчана</a:t>
                      </a:r>
                      <a:r>
                        <a:rPr lang="sr-Cyrl-RS" sz="800" baseline="0" dirty="0" smtClean="0"/>
                        <a:t> Оцена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  <a:tr h="389743"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критеријум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ВВД</a:t>
                      </a:r>
                      <a:r>
                        <a:rPr lang="sr-Cyrl-RS" sz="800" baseline="0" dirty="0" smtClean="0"/>
                        <a:t> мере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неоправдани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800" dirty="0" smtClean="0"/>
                        <a:t>просек</a:t>
                      </a:r>
                      <a:endParaRPr lang="en-US" sz="800" dirty="0"/>
                    </a:p>
                  </a:txBody>
                  <a:tcPr/>
                </a:tc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-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3,33</a:t>
                      </a:r>
                      <a:endParaRPr lang="en-US" sz="1200" dirty="0"/>
                    </a:p>
                  </a:txBody>
                  <a:tcPr/>
                </a:tc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3,00</a:t>
                      </a:r>
                      <a:endParaRPr lang="en-US" sz="1200" dirty="0"/>
                    </a:p>
                  </a:txBody>
                  <a:tcPr/>
                </a:tc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2,66</a:t>
                      </a:r>
                      <a:endParaRPr lang="en-US" sz="1200" dirty="0"/>
                    </a:p>
                  </a:txBody>
                  <a:tcPr/>
                </a:tc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2,33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16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1.1. Оцењивање </a:t>
            </a:r>
            <a:r>
              <a:rPr lang="sr-Cyrl-RS" dirty="0"/>
              <a:t>знања и праћење ученика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/>
              <a:t>Члан 5. Став 4. Одељењски старешина је у обавези да </a:t>
            </a:r>
            <a:r>
              <a:rPr lang="sr-Cyrl-RS" dirty="0">
                <a:solidFill>
                  <a:srgbClr val="FF0000"/>
                </a:solidFill>
              </a:rPr>
              <a:t>редовно прати </a:t>
            </a:r>
            <a:r>
              <a:rPr lang="sr-Cyrl-RS" dirty="0"/>
              <a:t>оцењивање ученика </a:t>
            </a:r>
            <a:r>
              <a:rPr lang="sr-Cyrl-RS" dirty="0">
                <a:solidFill>
                  <a:srgbClr val="FF0000"/>
                </a:solidFill>
              </a:rPr>
              <a:t>и указује предметним наставницима на број прописаних оцена</a:t>
            </a:r>
            <a:r>
              <a:rPr lang="sr-Cyrl-RS" dirty="0"/>
              <a:t> које ученик треба да има у полугодишту ради утврђивања закључне оцене и благовремено обавести директора уколико не дође до промена броја оцена које ученик има.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Члан 12. Став 2. Распоредом може да се планира највише једна писмена провера у дану, а поред једног писменог задатка који је прописан програмом наставе и учења за основно образовање и васпитање за поједине предмете, могу да се планирају </a:t>
            </a:r>
            <a:r>
              <a:rPr lang="sr-Cyrl-RS" dirty="0">
                <a:solidFill>
                  <a:srgbClr val="FF0000"/>
                </a:solidFill>
              </a:rPr>
              <a:t>још две писмене провере </a:t>
            </a:r>
            <a:r>
              <a:rPr lang="sr-Cyrl-RS" dirty="0"/>
              <a:t>у наставној недељи.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Члан 12. Став 6. Одељењски старешина дужан је да </a:t>
            </a:r>
            <a:r>
              <a:rPr lang="sr-Cyrl-RS" dirty="0">
                <a:solidFill>
                  <a:srgbClr val="FF0000"/>
                </a:solidFill>
              </a:rPr>
              <a:t>прати да се писмени задаци и писмене провере</a:t>
            </a:r>
            <a:r>
              <a:rPr lang="sr-Cyrl-RS" dirty="0"/>
              <a:t>, дуже од 15 минута, остварују у складу са распоредом и да благовремено указује директору и наставницима на обавезу поштовања распореда и прописани број провера.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2.1. Оцењивање </a:t>
            </a:r>
            <a:r>
              <a:rPr lang="sr-Cyrl-RS" dirty="0"/>
              <a:t>владања ученика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Члан</a:t>
            </a:r>
            <a:r>
              <a:rPr lang="en-US" dirty="0"/>
              <a:t> 14.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Владање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оцењује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најмање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два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пута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у </a:t>
            </a:r>
            <a:r>
              <a:rPr lang="en-US" dirty="0" err="1"/>
              <a:t>току</a:t>
            </a:r>
            <a:r>
              <a:rPr lang="en-US" dirty="0"/>
              <a:t> </a:t>
            </a:r>
            <a:r>
              <a:rPr lang="en-US" dirty="0" err="1"/>
              <a:t>полугодишта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Члан</a:t>
            </a:r>
            <a:r>
              <a:rPr lang="en-US" dirty="0"/>
              <a:t> 14. </a:t>
            </a:r>
            <a:r>
              <a:rPr lang="en-US" dirty="0" err="1"/>
              <a:t>Став</a:t>
            </a:r>
            <a:r>
              <a:rPr lang="en-US" dirty="0"/>
              <a:t> 2. </a:t>
            </a:r>
            <a:r>
              <a:rPr lang="en-US" dirty="0" err="1"/>
              <a:t>Владање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првог</a:t>
            </a:r>
            <a:r>
              <a:rPr lang="en-US" dirty="0"/>
              <a:t> </a:t>
            </a:r>
            <a:r>
              <a:rPr lang="en-US" dirty="0" err="1"/>
              <a:t>разреда</a:t>
            </a:r>
            <a:r>
              <a:rPr lang="en-US" dirty="0"/>
              <a:t> </a:t>
            </a:r>
            <a:r>
              <a:rPr lang="en-US" dirty="0" err="1"/>
              <a:t>основног</a:t>
            </a:r>
            <a:r>
              <a:rPr lang="en-US" dirty="0"/>
              <a:t> </a:t>
            </a:r>
            <a:r>
              <a:rPr lang="en-US" dirty="0" err="1"/>
              <a:t>образовања</a:t>
            </a:r>
            <a:r>
              <a:rPr lang="en-US" dirty="0"/>
              <a:t> и </a:t>
            </a:r>
            <a:r>
              <a:rPr lang="en-US" dirty="0" err="1"/>
              <a:t>васпитања</a:t>
            </a:r>
            <a:r>
              <a:rPr lang="en-US" dirty="0"/>
              <a:t> </a:t>
            </a:r>
            <a:r>
              <a:rPr lang="en-US" dirty="0" err="1"/>
              <a:t>оцењује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описно</a:t>
            </a:r>
            <a:r>
              <a:rPr lang="en-US" dirty="0"/>
              <a:t> у </a:t>
            </a:r>
            <a:r>
              <a:rPr lang="en-US" dirty="0" err="1"/>
              <a:t>току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полугодишта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sr-Cyrl-RS" dirty="0"/>
              <a:t>Члан 14. Став 3. Владање ученика од другог до осмог разреда основног образовања и васпитања оцењује се бројчано у току и на крају полугодишта.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5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2.2. Оцењивање </a:t>
            </a:r>
            <a:r>
              <a:rPr lang="sr-Cyrl-RS" dirty="0"/>
              <a:t>владања ученика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Правилником је уведен појам </a:t>
            </a:r>
            <a:r>
              <a:rPr lang="sr-Cyrl-RS" b="1" dirty="0">
                <a:solidFill>
                  <a:srgbClr val="FF0000"/>
                </a:solidFill>
              </a:rPr>
              <a:t>„Појединачна бројчана оцена“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rgbClr val="FF0000"/>
                </a:solidFill>
              </a:rPr>
              <a:t>(</a:t>
            </a:r>
            <a:r>
              <a:rPr lang="sr-Cyrl-RS" b="1" dirty="0" smtClean="0">
                <a:solidFill>
                  <a:srgbClr val="FF0000"/>
                </a:solidFill>
              </a:rPr>
              <a:t>ПБО</a:t>
            </a:r>
            <a:r>
              <a:rPr lang="sr-Cyrl-RS" dirty="0" smtClean="0">
                <a:solidFill>
                  <a:srgbClr val="FF0000"/>
                </a:solidFill>
              </a:rPr>
              <a:t>) </a:t>
            </a:r>
            <a:r>
              <a:rPr lang="sr-Cyrl-RS" dirty="0" smtClean="0"/>
              <a:t>из </a:t>
            </a:r>
            <a:r>
              <a:rPr lang="sr-Cyrl-RS" dirty="0"/>
              <a:t>владања у току полугодишта и јавља се у три облика: 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1. Појединачна бројчана оцена - на основу критеријума (Члан 16. Став 1.); 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2. Појединачна бројчана оцена - на основу неоправданих изостанака са наставе (Члан 16. Став 5.); 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3. Појединачна бројчана оцена - на основу изречене васпитне или васпитно-дисциплинске мере (Члан 16. Став 7.).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2.3. Оцењивање </a:t>
            </a:r>
            <a:r>
              <a:rPr lang="sr-Cyrl-RS" dirty="0"/>
              <a:t>владања </a:t>
            </a:r>
            <a:r>
              <a:rPr lang="sr-Cyrl-RS" dirty="0" smtClean="0"/>
              <a:t>ученика </a:t>
            </a:r>
            <a:br>
              <a:rPr lang="sr-Cyrl-RS" dirty="0" smtClean="0"/>
            </a:br>
            <a:r>
              <a:rPr lang="sr-Cyrl-RS" dirty="0" smtClean="0"/>
              <a:t>– на основу критеријума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Cyrl-RS" dirty="0" smtClean="0"/>
              <a:t>Члан </a:t>
            </a:r>
            <a:r>
              <a:rPr lang="sr-Cyrl-RS" dirty="0"/>
              <a:t>16. Став 1</a:t>
            </a:r>
            <a:r>
              <a:rPr lang="sr-Cyrl-RS" dirty="0" smtClean="0"/>
              <a:t>. Тачка 1. </a:t>
            </a:r>
            <a:r>
              <a:rPr lang="ru-RU" dirty="0" smtClean="0"/>
              <a:t>Оцену </a:t>
            </a:r>
            <a:r>
              <a:rPr lang="ru-RU" dirty="0"/>
              <a:t>примерно (5) добија ученик који је остварио следеће услове:</a:t>
            </a:r>
          </a:p>
          <a:p>
            <a:pPr marL="0" indent="0">
              <a:buNone/>
            </a:pPr>
            <a:r>
              <a:rPr lang="ru-RU" dirty="0"/>
              <a:t>– истиче се у извршавању школских обавеза које се односе на наставу и друге облике рада и испуњава их у потпуности и правовремено;</a:t>
            </a:r>
          </a:p>
          <a:p>
            <a:pPr marL="0" indent="0">
              <a:buNone/>
            </a:pPr>
            <a:r>
              <a:rPr lang="ru-RU" dirty="0"/>
              <a:t>– поштује правила понашања и мере безбедности;</a:t>
            </a:r>
          </a:p>
          <a:p>
            <a:pPr marL="0" indent="0">
              <a:buNone/>
            </a:pPr>
            <a:r>
              <a:rPr lang="ru-RU" dirty="0"/>
              <a:t>– представља позитиван пример за угледање, истиче се у развоју и неговању атмосфере другарства и конструктивног решавања конфликата у вршњачкој популацији;</a:t>
            </a:r>
          </a:p>
          <a:p>
            <a:pPr marL="0" indent="0">
              <a:buNone/>
            </a:pPr>
            <a:r>
              <a:rPr lang="ru-RU" dirty="0"/>
              <a:t>– своје ставове брани аргументовано водећи рачуна о осећањима других и усвојеним правилима понашања;</a:t>
            </a:r>
          </a:p>
          <a:p>
            <a:pPr marL="0" indent="0">
              <a:buNone/>
            </a:pPr>
            <a:r>
              <a:rPr lang="ru-RU" dirty="0"/>
              <a:t>– својим понашањем и иницијативама које покреће,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pPr marL="0" indent="0">
              <a:buNone/>
            </a:pPr>
            <a:r>
              <a:rPr lang="ru-RU" dirty="0"/>
              <a:t>– с поштовањем и уважавањем се односи према запосленима у школи и у другим организацијама;</a:t>
            </a:r>
          </a:p>
          <a:p>
            <a:pPr marL="0" indent="0">
              <a:buNone/>
            </a:pPr>
            <a:r>
              <a:rPr lang="ru-RU" dirty="0"/>
              <a:t>– поштује школску имовину и имовину других;</a:t>
            </a:r>
          </a:p>
          <a:p>
            <a:pPr marL="0" indent="0">
              <a:buNone/>
            </a:pPr>
            <a:r>
              <a:rPr lang="ru-RU" dirty="0"/>
              <a:t>– има активан однос према очувању и заштити животне средине.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4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2.4. Оцењивање </a:t>
            </a:r>
            <a:r>
              <a:rPr lang="sr-Cyrl-RS" dirty="0"/>
              <a:t>владања </a:t>
            </a:r>
            <a:r>
              <a:rPr lang="sr-Cyrl-RS" dirty="0" smtClean="0"/>
              <a:t>ученика </a:t>
            </a:r>
            <a:br>
              <a:rPr lang="sr-Cyrl-RS" dirty="0" smtClean="0"/>
            </a:br>
            <a:r>
              <a:rPr lang="sr-Cyrl-RS" dirty="0" smtClean="0"/>
              <a:t>– на основу похађања/ не похађања наставе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Члан</a:t>
            </a:r>
            <a:r>
              <a:rPr lang="en-US" dirty="0"/>
              <a:t> 16. </a:t>
            </a:r>
            <a:r>
              <a:rPr lang="en-US" dirty="0" err="1"/>
              <a:t>Став</a:t>
            </a:r>
            <a:r>
              <a:rPr lang="en-US" dirty="0"/>
              <a:t> 5.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неоправдано</a:t>
            </a:r>
            <a:r>
              <a:rPr lang="en-US" dirty="0"/>
              <a:t> </a:t>
            </a:r>
            <a:r>
              <a:rPr lang="en-US" dirty="0" err="1"/>
              <a:t>изостаје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наставе</a:t>
            </a:r>
            <a:r>
              <a:rPr lang="en-US" dirty="0"/>
              <a:t> у </a:t>
            </a:r>
            <a:r>
              <a:rPr lang="en-US" dirty="0" err="1"/>
              <a:t>току</a:t>
            </a:r>
            <a:r>
              <a:rPr lang="en-US" dirty="0"/>
              <a:t> </a:t>
            </a:r>
            <a:r>
              <a:rPr lang="en-US" dirty="0" err="1"/>
              <a:t>школске</a:t>
            </a:r>
            <a:r>
              <a:rPr lang="en-US" dirty="0"/>
              <a:t> </a:t>
            </a:r>
            <a:r>
              <a:rPr lang="en-US" dirty="0" err="1"/>
              <a:t>године</a:t>
            </a:r>
            <a:r>
              <a:rPr lang="en-US" dirty="0"/>
              <a:t>, а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редовног</a:t>
            </a:r>
            <a:r>
              <a:rPr lang="en-US" dirty="0"/>
              <a:t> </a:t>
            </a:r>
            <a:r>
              <a:rPr lang="en-US" dirty="0" err="1"/>
              <a:t>праћења</a:t>
            </a:r>
            <a:r>
              <a:rPr lang="en-US" dirty="0"/>
              <a:t> и </a:t>
            </a:r>
            <a:r>
              <a:rPr lang="en-US" dirty="0" err="1"/>
              <a:t>обавештавања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r>
              <a:rPr lang="en-US" dirty="0"/>
              <a:t>, </a:t>
            </a:r>
            <a:r>
              <a:rPr lang="en-US" dirty="0" err="1"/>
              <a:t>оцењује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појединачном</a:t>
            </a:r>
            <a:r>
              <a:rPr lang="en-US" dirty="0"/>
              <a:t> </a:t>
            </a:r>
            <a:r>
              <a:rPr lang="en-US" dirty="0" err="1"/>
              <a:t>оценом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владања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врло</a:t>
            </a:r>
            <a:r>
              <a:rPr lang="en-US" dirty="0"/>
              <a:t> </a:t>
            </a:r>
            <a:r>
              <a:rPr lang="en-US" dirty="0" err="1"/>
              <a:t>добро</a:t>
            </a:r>
            <a:r>
              <a:rPr lang="en-US" dirty="0"/>
              <a:t> (4)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неоправдано</a:t>
            </a:r>
            <a:r>
              <a:rPr lang="en-US" dirty="0"/>
              <a:t> </a:t>
            </a:r>
            <a:r>
              <a:rPr lang="en-US" dirty="0" err="1"/>
              <a:t>изостане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8 </a:t>
            </a:r>
            <a:r>
              <a:rPr lang="en-US" dirty="0" err="1"/>
              <a:t>часова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добро</a:t>
            </a:r>
            <a:r>
              <a:rPr lang="en-US" dirty="0"/>
              <a:t> (3)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неоправдано</a:t>
            </a:r>
            <a:r>
              <a:rPr lang="en-US" dirty="0"/>
              <a:t> </a:t>
            </a:r>
            <a:r>
              <a:rPr lang="en-US" dirty="0" err="1"/>
              <a:t>изостане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највише</a:t>
            </a:r>
            <a:r>
              <a:rPr lang="en-US" dirty="0"/>
              <a:t> 15 </a:t>
            </a:r>
            <a:r>
              <a:rPr lang="en-US" dirty="0" err="1"/>
              <a:t>часова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задовољавајуће</a:t>
            </a:r>
            <a:r>
              <a:rPr lang="en-US" dirty="0"/>
              <a:t> (2)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неоправдано</a:t>
            </a:r>
            <a:r>
              <a:rPr lang="en-US" dirty="0"/>
              <a:t> </a:t>
            </a:r>
            <a:r>
              <a:rPr lang="en-US" dirty="0" err="1"/>
              <a:t>изостане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највише</a:t>
            </a:r>
            <a:r>
              <a:rPr lang="en-US" dirty="0"/>
              <a:t> 25 </a:t>
            </a:r>
            <a:r>
              <a:rPr lang="en-US" dirty="0" err="1"/>
              <a:t>часова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r-Cyrl-RS" dirty="0"/>
              <a:t>4) незадовољавајуће (1) када неоправдано изостане са 26 и више часова.</a:t>
            </a:r>
            <a:endParaRPr lang="en-US" dirty="0"/>
          </a:p>
          <a:p>
            <a:pPr marL="0" indent="0">
              <a:buNone/>
            </a:pPr>
            <a:r>
              <a:rPr lang="sr-Cyrl-RS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(н</a:t>
            </a:r>
            <a:r>
              <a:rPr lang="sr-Cyrl-RS" sz="2400" dirty="0" smtClean="0">
                <a:solidFill>
                  <a:srgbClr val="FF0000"/>
                </a:solidFill>
              </a:rPr>
              <a:t>ије прецизирано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на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ком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броју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изостанака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се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завршава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„врло добро (4)“</a:t>
            </a:r>
            <a:r>
              <a:rPr lang="en-US" sz="2400" dirty="0" smtClean="0">
                <a:solidFill>
                  <a:srgbClr val="FF0000"/>
                </a:solidFill>
              </a:rPr>
              <a:t> и </a:t>
            </a:r>
            <a:r>
              <a:rPr lang="en-US" sz="2400" dirty="0" err="1" smtClean="0">
                <a:solidFill>
                  <a:srgbClr val="FF0000"/>
                </a:solidFill>
              </a:rPr>
              <a:t>на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ком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броју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почиње</a:t>
            </a:r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„добро (3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sr-Cyrl-RS" sz="2400" dirty="0" smtClean="0">
                <a:solidFill>
                  <a:srgbClr val="FF0000"/>
                </a:solidFill>
              </a:rPr>
              <a:t>“)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8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2.5. Оцењивање </a:t>
            </a:r>
            <a:r>
              <a:rPr lang="sr-Cyrl-RS" dirty="0"/>
              <a:t>владања </a:t>
            </a:r>
            <a:r>
              <a:rPr lang="sr-Cyrl-RS" dirty="0" smtClean="0"/>
              <a:t>ученика </a:t>
            </a:r>
            <a:br>
              <a:rPr lang="sr-Cyrl-RS" dirty="0" smtClean="0"/>
            </a:br>
            <a:r>
              <a:rPr lang="sr-Cyrl-RS" dirty="0" smtClean="0"/>
              <a:t>– на основу васпитне или васп.-дисц. мере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Члан 16. Став 7. Оцена </a:t>
            </a:r>
            <a:r>
              <a:rPr lang="ru-RU" dirty="0"/>
              <a:t>из владања у току школске године је и појединачна оцена дата на основу изречене васпитне и васпитно-дисциплинске мере и то:</a:t>
            </a:r>
          </a:p>
          <a:p>
            <a:pPr marL="0" indent="0">
              <a:buNone/>
            </a:pPr>
            <a:r>
              <a:rPr lang="ru-RU" dirty="0"/>
              <a:t>– укор одељенског старешине – врло добро (4);</a:t>
            </a:r>
          </a:p>
          <a:p>
            <a:pPr marL="0" indent="0">
              <a:buNone/>
            </a:pPr>
            <a:r>
              <a:rPr lang="ru-RU" dirty="0"/>
              <a:t>– укор одељенског већа – добро (3);</a:t>
            </a:r>
          </a:p>
          <a:p>
            <a:pPr marL="0" indent="0">
              <a:buNone/>
            </a:pPr>
            <a:r>
              <a:rPr lang="ru-RU" dirty="0"/>
              <a:t>– укор директора – задовољавајуће (2);</a:t>
            </a:r>
          </a:p>
          <a:p>
            <a:pPr marL="0" indent="0">
              <a:buNone/>
            </a:pPr>
            <a:r>
              <a:rPr lang="ru-RU" dirty="0"/>
              <a:t>– укор наставничког већа – незадовољавајуће (1).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04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100" dirty="0" smtClean="0"/>
              <a:t>2.6. Оцењивање </a:t>
            </a:r>
            <a:r>
              <a:rPr lang="sr-Cyrl-RS" sz="3100" dirty="0"/>
              <a:t>владања </a:t>
            </a:r>
            <a:r>
              <a:rPr lang="sr-Cyrl-RS" sz="3100" dirty="0" smtClean="0"/>
              <a:t>ученика </a:t>
            </a:r>
            <a:br>
              <a:rPr lang="sr-Cyrl-RS" sz="3100" dirty="0" smtClean="0"/>
            </a:br>
            <a:r>
              <a:rPr lang="sr-Cyrl-RS" sz="3100" dirty="0" smtClean="0"/>
              <a:t>– однос између појединачне бројчане оцене због изостанака и бројчане оцене на основу изречене васпитне или васп.-дисц. мере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err="1" smtClean="0"/>
              <a:t>Члан</a:t>
            </a:r>
            <a:r>
              <a:rPr lang="en-US" dirty="0" smtClean="0"/>
              <a:t> 16. </a:t>
            </a:r>
            <a:r>
              <a:rPr lang="en-US" dirty="0" err="1" smtClean="0"/>
              <a:t>Став</a:t>
            </a:r>
            <a:r>
              <a:rPr lang="en-US" dirty="0" smtClean="0"/>
              <a:t> 9. </a:t>
            </a:r>
            <a:r>
              <a:rPr lang="en-US" dirty="0" err="1" smtClean="0"/>
              <a:t>Ученик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оцењен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става</a:t>
            </a:r>
            <a:r>
              <a:rPr lang="en-US" dirty="0" smtClean="0"/>
              <a:t> 5.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члана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не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оцењује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става</a:t>
            </a:r>
            <a:r>
              <a:rPr lang="en-US" dirty="0" smtClean="0"/>
              <a:t> 7.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члана</a:t>
            </a:r>
            <a:r>
              <a:rPr lang="en-US" dirty="0" smtClean="0"/>
              <a:t> </a:t>
            </a:r>
            <a:r>
              <a:rPr lang="en-US" dirty="0" err="1" smtClean="0"/>
              <a:t>уколико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разлог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изрицање</a:t>
            </a:r>
            <a:r>
              <a:rPr lang="en-US" dirty="0" smtClean="0"/>
              <a:t> </a:t>
            </a:r>
            <a:r>
              <a:rPr lang="en-US" dirty="0" err="1" smtClean="0"/>
              <a:t>васпитне</a:t>
            </a:r>
            <a:r>
              <a:rPr lang="en-US" dirty="0" smtClean="0"/>
              <a:t> и </a:t>
            </a:r>
            <a:r>
              <a:rPr lang="en-US" dirty="0" err="1" smtClean="0"/>
              <a:t>васпитно-дисциплинске</a:t>
            </a:r>
            <a:r>
              <a:rPr lang="en-US" dirty="0" smtClean="0"/>
              <a:t> </a:t>
            </a:r>
            <a:r>
              <a:rPr lang="en-US" dirty="0" err="1" smtClean="0"/>
              <a:t>мере</a:t>
            </a:r>
            <a:r>
              <a:rPr lang="en-US" dirty="0" smtClean="0"/>
              <a:t> </a:t>
            </a:r>
            <a:r>
              <a:rPr lang="en-US" dirty="0" err="1" smtClean="0"/>
              <a:t>неоправдано</a:t>
            </a:r>
            <a:r>
              <a:rPr lang="en-US" dirty="0" smtClean="0"/>
              <a:t> </a:t>
            </a:r>
            <a:r>
              <a:rPr lang="en-US" dirty="0" err="1" smtClean="0"/>
              <a:t>изостајање</a:t>
            </a:r>
            <a:r>
              <a:rPr lang="en-US" dirty="0" smtClean="0"/>
              <a:t> </a:t>
            </a:r>
            <a:r>
              <a:rPr lang="en-US" dirty="0" err="1" smtClean="0"/>
              <a:t>ученика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2.7. Оцењивање </a:t>
            </a:r>
            <a:r>
              <a:rPr lang="sr-Cyrl-RS" dirty="0"/>
              <a:t>владања </a:t>
            </a:r>
            <a:r>
              <a:rPr lang="sr-Cyrl-RS" dirty="0" smtClean="0"/>
              <a:t>ученика </a:t>
            </a:r>
            <a:br>
              <a:rPr lang="sr-Cyrl-RS" dirty="0" smtClean="0"/>
            </a:br>
            <a:r>
              <a:rPr lang="sr-Cyrl-RS" dirty="0" smtClean="0"/>
              <a:t>– закључна оцена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err="1" smtClean="0"/>
              <a:t>Члан</a:t>
            </a:r>
            <a:r>
              <a:rPr lang="en-US" dirty="0" smtClean="0"/>
              <a:t> </a:t>
            </a:r>
            <a:r>
              <a:rPr lang="en-US" dirty="0"/>
              <a:t>17. </a:t>
            </a:r>
            <a:r>
              <a:rPr lang="en-US" dirty="0" err="1"/>
              <a:t>Став</a:t>
            </a:r>
            <a:r>
              <a:rPr lang="en-US" dirty="0"/>
              <a:t> 5. </a:t>
            </a:r>
            <a:r>
              <a:rPr lang="en-US" dirty="0" err="1"/>
              <a:t>Закључна</a:t>
            </a:r>
            <a:r>
              <a:rPr lang="en-US" dirty="0"/>
              <a:t> </a:t>
            </a:r>
            <a:r>
              <a:rPr lang="en-US" dirty="0" err="1"/>
              <a:t>оцена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владања</a:t>
            </a:r>
            <a:r>
              <a:rPr lang="en-US" dirty="0"/>
              <a:t> </a:t>
            </a:r>
            <a:r>
              <a:rPr lang="en-US" dirty="0" err="1"/>
              <a:t>утврђује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првог</a:t>
            </a:r>
            <a:r>
              <a:rPr lang="en-US" dirty="0"/>
              <a:t> и </a:t>
            </a:r>
            <a:r>
              <a:rPr lang="en-US" dirty="0" err="1"/>
              <a:t>другог</a:t>
            </a:r>
            <a:r>
              <a:rPr lang="en-US" dirty="0"/>
              <a:t> </a:t>
            </a:r>
            <a:r>
              <a:rPr lang="en-US" dirty="0" err="1"/>
              <a:t>полугодишта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свих</a:t>
            </a:r>
            <a:r>
              <a:rPr lang="en-US" dirty="0"/>
              <a:t> </a:t>
            </a:r>
            <a:r>
              <a:rPr lang="en-US" dirty="0" err="1"/>
              <a:t>појединачних</a:t>
            </a:r>
            <a:r>
              <a:rPr lang="en-US" dirty="0"/>
              <a:t> </a:t>
            </a:r>
            <a:r>
              <a:rPr lang="en-US" dirty="0" err="1"/>
              <a:t>оцена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унете</a:t>
            </a:r>
            <a:r>
              <a:rPr lang="en-US" dirty="0"/>
              <a:t> у </a:t>
            </a:r>
            <a:r>
              <a:rPr lang="en-US" dirty="0" err="1"/>
              <a:t>дневник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почетка</a:t>
            </a:r>
            <a:r>
              <a:rPr lang="en-US" dirty="0"/>
              <a:t> </a:t>
            </a:r>
            <a:r>
              <a:rPr lang="en-US" dirty="0" err="1"/>
              <a:t>школске</a:t>
            </a:r>
            <a:r>
              <a:rPr lang="en-US" dirty="0"/>
              <a:t> </a:t>
            </a:r>
            <a:r>
              <a:rPr lang="en-US" dirty="0" err="1"/>
              <a:t>године</a:t>
            </a:r>
            <a:r>
              <a:rPr lang="en-US" dirty="0"/>
              <a:t>, а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sr-Cyrl-RS" dirty="0"/>
              <a:t>Члан 17. Став 6. Закључна оцена из владања не може да буде већа од највеће појединачне оцене уписане у дневник.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1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1886</Words>
  <Application>Microsoft Office PowerPoint</Application>
  <PresentationFormat>Widescreen</PresentationFormat>
  <Paragraphs>255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Правилник о оцењивању ученика у основном образовању и васпитању (2024.)</vt:lpstr>
      <vt:lpstr>1.1. Оцењивање знања и праћење ученика</vt:lpstr>
      <vt:lpstr>2.1. Оцењивање владања ученика </vt:lpstr>
      <vt:lpstr>2.2. Оцењивање владања ученика </vt:lpstr>
      <vt:lpstr> 2.3. Оцењивање владања ученика  – на основу критеријума </vt:lpstr>
      <vt:lpstr> 2.4. Оцењивање владања ученика  – на основу похађања/ не похађања наставе </vt:lpstr>
      <vt:lpstr> 2.5. Оцењивање владања ученика  – на основу васпитне или васп.-дисц. мере </vt:lpstr>
      <vt:lpstr> 2.6. Оцењивање владања ученика  – однос између појединачне бројчане оцене због изостанака и бројчане оцене на основу изречене васпитне или васп.-дисц. мере </vt:lpstr>
      <vt:lpstr> 2.7. Оцењивање владања ученика  – закључна оцена </vt:lpstr>
      <vt:lpstr>  3.1. Одредбе Правилника које се односе на наставника, дефектолога и стручног сарадника  </vt:lpstr>
      <vt:lpstr>  3.2. Одредбе Правилника које се односе на наставника, дефектолога и стручног сарадника  </vt:lpstr>
      <vt:lpstr>  3.3. Одредбе Правилника које се односе на наставника, дефектолога и стручног сарадника  </vt:lpstr>
      <vt:lpstr>  4.1. Оцењивање владања ученика  – примена у пракси  </vt:lpstr>
      <vt:lpstr>  4.2. Оцењивање владања ученика  – примена у пракси: схема 1.  </vt:lpstr>
      <vt:lpstr>  4.3. Оцењивање владања ученика  – примена у пракси: схема 2.  </vt:lpstr>
      <vt:lpstr>  4.4. Оцењивање владања ученика  – примена у пракси: однос између ПБО на класификационом периоду у полугодишту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Правилник о оцењивању ученика у основном образовању и васпитању (2024.)</dc:title>
  <dc:creator>W10</dc:creator>
  <cp:lastModifiedBy>W10</cp:lastModifiedBy>
  <cp:revision>68</cp:revision>
  <dcterms:created xsi:type="dcterms:W3CDTF">2024-03-21T18:05:08Z</dcterms:created>
  <dcterms:modified xsi:type="dcterms:W3CDTF">2024-03-26T14:31:20Z</dcterms:modified>
</cp:coreProperties>
</file>